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3" r:id="rId17"/>
    <p:sldId id="274" r:id="rId18"/>
    <p:sldId id="275" r:id="rId19"/>
    <p:sldId id="276" r:id="rId20"/>
    <p:sldId id="277" r:id="rId21"/>
    <p:sldId id="266" r:id="rId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s-ES"/>
              <a:t>Haga clic para modificar el estilo de título del patrón</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66ED550-A795-404A-8784-06A42829ED7A}" type="datetimeFigureOut">
              <a:rPr lang="es-CO" smtClean="0"/>
              <a:t>4/12/2022</a:t>
            </a:fld>
            <a:endParaRPr lang="es-CO"/>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s-CO"/>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7B1B5FA9-E67D-4ADA-9B48-2E478F2BB170}" type="slidenum">
              <a:rPr lang="es-CO" smtClean="0"/>
              <a:t>‹Nº›</a:t>
            </a:fld>
            <a:endParaRPr lang="es-CO"/>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24108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F66ED550-A795-404A-8784-06A42829ED7A}" type="datetimeFigureOut">
              <a:rPr lang="es-CO" smtClean="0"/>
              <a:t>4/12/2022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3942183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F66ED550-A795-404A-8784-06A42829ED7A}" type="datetimeFigureOut">
              <a:rPr lang="es-CO" smtClean="0"/>
              <a:t>4/12/2022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1770646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F66ED550-A795-404A-8784-06A42829ED7A}" type="datetimeFigureOut">
              <a:rPr lang="es-CO" smtClean="0"/>
              <a:t>4/12/2022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7B1B5FA9-E67D-4ADA-9B48-2E478F2BB170}" type="slidenum">
              <a:rPr lang="es-CO" smtClean="0"/>
              <a:t>‹Nº›</a:t>
            </a:fld>
            <a:endParaRPr lang="es-CO"/>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51339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F66ED550-A795-404A-8784-06A42829ED7A}" type="datetimeFigureOut">
              <a:rPr lang="es-CO" smtClean="0"/>
              <a:t>4/12/2022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1896069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F66ED550-A795-404A-8784-06A42829ED7A}" type="datetimeFigureOut">
              <a:rPr lang="es-CO" smtClean="0"/>
              <a:t>4/12/2022</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1942882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s-ES"/>
              <a:t>Haga clic para modificar el estilo de título del patrón</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F66ED550-A795-404A-8784-06A42829ED7A}" type="datetimeFigureOut">
              <a:rPr lang="es-CO" smtClean="0"/>
              <a:t>4/12/2022</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1563900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6ED550-A795-404A-8784-06A42829ED7A}" type="datetimeFigureOut">
              <a:rPr lang="es-CO" smtClean="0"/>
              <a:t>4/12/2022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4217478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6ED550-A795-404A-8784-06A42829ED7A}" type="datetimeFigureOut">
              <a:rPr lang="es-CO" smtClean="0"/>
              <a:t>4/12/2022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1137345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6ED550-A795-404A-8784-06A42829ED7A}" type="datetimeFigureOut">
              <a:rPr lang="es-CO" smtClean="0"/>
              <a:t>4/12/2022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267060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F66ED550-A795-404A-8784-06A42829ED7A}" type="datetimeFigureOut">
              <a:rPr lang="es-CO" smtClean="0"/>
              <a:t>4/12/2022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1233687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66ED550-A795-404A-8784-06A42829ED7A}" type="datetimeFigureOut">
              <a:rPr lang="es-CO" smtClean="0"/>
              <a:t>4/12/2022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2537459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Content Placeholder 3"/>
          <p:cNvSpPr>
            <a:spLocks noGrp="1"/>
          </p:cNvSpPr>
          <p:nvPr>
            <p:ph sz="quarter" idx="13"/>
          </p:nvPr>
        </p:nvSpPr>
        <p:spPr>
          <a:xfrm>
            <a:off x="685802" y="2861733"/>
            <a:ext cx="5088712" cy="2512852"/>
          </a:xfrm>
        </p:spPr>
        <p:txBody>
          <a:bodyPr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3" name="Content Placeholder 5"/>
          <p:cNvSpPr>
            <a:spLocks noGrp="1"/>
          </p:cNvSpPr>
          <p:nvPr>
            <p:ph sz="quarter" idx="14"/>
          </p:nvPr>
        </p:nvSpPr>
        <p:spPr>
          <a:xfrm>
            <a:off x="5993969" y="2861733"/>
            <a:ext cx="5088713" cy="2512852"/>
          </a:xfrm>
        </p:spPr>
        <p:txBody>
          <a:bodyPr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66ED550-A795-404A-8784-06A42829ED7A}" type="datetimeFigureOut">
              <a:rPr lang="es-CO" smtClean="0"/>
              <a:t>4/12/2022</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3700369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66ED550-A795-404A-8784-06A42829ED7A}" type="datetimeFigureOut">
              <a:rPr lang="es-CO" smtClean="0"/>
              <a:t>4/12/2022</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4245438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6ED550-A795-404A-8784-06A42829ED7A}" type="datetimeFigureOut">
              <a:rPr lang="es-CO" smtClean="0"/>
              <a:t>4/12/2022</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59283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F66ED550-A795-404A-8784-06A42829ED7A}" type="datetimeFigureOut">
              <a:rPr lang="es-CO" smtClean="0"/>
              <a:t>4/12/2022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255399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F66ED550-A795-404A-8784-06A42829ED7A}" type="datetimeFigureOut">
              <a:rPr lang="es-CO" smtClean="0"/>
              <a:t>4/12/2022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7B1B5FA9-E67D-4ADA-9B48-2E478F2BB170}" type="slidenum">
              <a:rPr lang="es-CO" smtClean="0"/>
              <a:t>‹Nº›</a:t>
            </a:fld>
            <a:endParaRPr lang="es-CO"/>
          </a:p>
        </p:txBody>
      </p:sp>
    </p:spTree>
    <p:extLst>
      <p:ext uri="{BB962C8B-B14F-4D97-AF65-F5344CB8AC3E}">
        <p14:creationId xmlns:p14="http://schemas.microsoft.com/office/powerpoint/2010/main" val="3458454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F66ED550-A795-404A-8784-06A42829ED7A}" type="datetimeFigureOut">
              <a:rPr lang="es-CO" smtClean="0"/>
              <a:t>4/12/2022</a:t>
            </a:fld>
            <a:endParaRPr lang="es-CO"/>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s-CO"/>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7B1B5FA9-E67D-4ADA-9B48-2E478F2BB170}" type="slidenum">
              <a:rPr lang="es-CO" smtClean="0"/>
              <a:t>‹Nº›</a:t>
            </a:fld>
            <a:endParaRPr lang="es-CO"/>
          </a:p>
        </p:txBody>
      </p:sp>
    </p:spTree>
    <p:extLst>
      <p:ext uri="{BB962C8B-B14F-4D97-AF65-F5344CB8AC3E}">
        <p14:creationId xmlns:p14="http://schemas.microsoft.com/office/powerpoint/2010/main" val="2286615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webp"/><Relationship Id="rId13" Type="http://schemas.openxmlformats.org/officeDocument/2006/relationships/image" Target="../media/image17.png"/><Relationship Id="rId3" Type="http://schemas.microsoft.com/office/2007/relationships/hdphoto" Target="../media/hdphoto5.wdp"/><Relationship Id="rId7" Type="http://schemas.microsoft.com/office/2007/relationships/hdphoto" Target="../media/hdphoto7.wdp"/><Relationship Id="rId12" Type="http://schemas.microsoft.com/office/2007/relationships/hdphoto" Target="../media/hdphoto8.wdp"/><Relationship Id="rId2" Type="http://schemas.openxmlformats.org/officeDocument/2006/relationships/image" Target="../media/image10.png"/><Relationship Id="rId16" Type="http://schemas.microsoft.com/office/2007/relationships/hdphoto" Target="../media/hdphoto10.wdp"/><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microsoft.com/office/2007/relationships/hdphoto" Target="../media/hdphoto6.wdp"/><Relationship Id="rId15" Type="http://schemas.openxmlformats.org/officeDocument/2006/relationships/image" Target="../media/image18.png"/><Relationship Id="rId10" Type="http://schemas.openxmlformats.org/officeDocument/2006/relationships/image" Target="../media/image15.webp"/><Relationship Id="rId4" Type="http://schemas.openxmlformats.org/officeDocument/2006/relationships/image" Target="../media/image11.png"/><Relationship Id="rId9" Type="http://schemas.openxmlformats.org/officeDocument/2006/relationships/image" Target="../media/image14.webp"/><Relationship Id="rId14" Type="http://schemas.microsoft.com/office/2007/relationships/hdphoto" Target="../media/hdphoto9.wdp"/></Relationships>
</file>

<file path=ppt/slides/_rels/slide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webp"/><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22.png"/><Relationship Id="rId4" Type="http://schemas.openxmlformats.org/officeDocument/2006/relationships/image" Target="../media/image21.webp"/></Relationships>
</file>

<file path=ppt/slides/_rels/slide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rot="21420000">
            <a:off x="232667" y="253634"/>
            <a:ext cx="9755187" cy="2392575"/>
          </a:xfrm>
        </p:spPr>
        <p:txBody>
          <a:bodyPr>
            <a:normAutofit/>
          </a:bodyPr>
          <a:lstStyle/>
          <a:p>
            <a:pPr algn="l"/>
            <a:r>
              <a:rPr lang="es-CO" b="1" dirty="0"/>
              <a:t>Trabajo, Energía y Potencia-Física </a:t>
            </a:r>
          </a:p>
        </p:txBody>
      </p:sp>
      <p:sp>
        <p:nvSpPr>
          <p:cNvPr id="3" name="Subtítulo 2"/>
          <p:cNvSpPr>
            <a:spLocks noGrp="1"/>
          </p:cNvSpPr>
          <p:nvPr>
            <p:ph type="subTitle" idx="1"/>
          </p:nvPr>
        </p:nvSpPr>
        <p:spPr>
          <a:xfrm rot="21420000">
            <a:off x="1015377" y="3258000"/>
            <a:ext cx="9755187" cy="1230624"/>
          </a:xfrm>
        </p:spPr>
        <p:txBody>
          <a:bodyPr/>
          <a:lstStyle/>
          <a:p>
            <a:r>
              <a:rPr lang="es-CO" dirty="0"/>
              <a:t>Ivan David palmar Martinez </a:t>
            </a:r>
          </a:p>
          <a:p>
            <a:r>
              <a:rPr lang="es-CO" dirty="0"/>
              <a:t> JEIMMY YURANI GUTIERREZ SUAREZ</a:t>
            </a:r>
          </a:p>
        </p:txBody>
      </p:sp>
      <p:pic>
        <p:nvPicPr>
          <p:cNvPr id="4" name="Imagen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rot="21431352">
            <a:off x="1029368" y="2806147"/>
            <a:ext cx="3655960" cy="1701120"/>
          </a:xfrm>
          <a:prstGeom prst="rect">
            <a:avLst/>
          </a:prstGeom>
        </p:spPr>
      </p:pic>
      <p:pic>
        <p:nvPicPr>
          <p:cNvPr id="5" name="Imagen 4"/>
          <p:cNvPicPr>
            <a:picLocks noChangeAspect="1"/>
          </p:cNvPicPr>
          <p:nvPr/>
        </p:nvPicPr>
        <p:blipFill>
          <a:blip r:embed="rId4" cstate="print">
            <a:extLst>
              <a:ext uri="{BEBA8EAE-BF5A-486C-A8C5-ECC9F3942E4B}">
                <a14:imgProps xmlns:a14="http://schemas.microsoft.com/office/drawing/2010/main">
                  <a14:imgLayer r:embed="rId5">
                    <a14:imgEffect>
                      <a14:backgroundRemoval t="14000" b="100000" l="26000" r="72889"/>
                    </a14:imgEffect>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930815" y="-26236"/>
            <a:ext cx="2926080" cy="2926080"/>
          </a:xfrm>
          <a:prstGeom prst="rect">
            <a:avLst/>
          </a:prstGeom>
        </p:spPr>
      </p:pic>
    </p:spTree>
    <p:extLst>
      <p:ext uri="{BB962C8B-B14F-4D97-AF65-F5344CB8AC3E}">
        <p14:creationId xmlns:p14="http://schemas.microsoft.com/office/powerpoint/2010/main" val="64753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7728" y="385970"/>
            <a:ext cx="10396882" cy="1151965"/>
          </a:xfrm>
        </p:spPr>
        <p:txBody>
          <a:bodyPr>
            <a:noAutofit/>
          </a:bodyPr>
          <a:lstStyle/>
          <a:p>
            <a:pPr algn="ctr"/>
            <a:r>
              <a:rPr lang="es-CO" sz="6600" dirty="0"/>
              <a:t>Trabajo en clase</a:t>
            </a:r>
          </a:p>
        </p:txBody>
      </p:sp>
      <p:sp>
        <p:nvSpPr>
          <p:cNvPr id="5" name="CuadroTexto 4">
            <a:extLst>
              <a:ext uri="{FF2B5EF4-FFF2-40B4-BE49-F238E27FC236}">
                <a16:creationId xmlns:a16="http://schemas.microsoft.com/office/drawing/2014/main" id="{724AFCD2-B97E-C47D-6404-2FDECFD760B3}"/>
              </a:ext>
            </a:extLst>
          </p:cNvPr>
          <p:cNvSpPr txBox="1"/>
          <p:nvPr/>
        </p:nvSpPr>
        <p:spPr>
          <a:xfrm>
            <a:off x="767356" y="1576679"/>
            <a:ext cx="10657288" cy="3046988"/>
          </a:xfrm>
          <a:prstGeom prst="rect">
            <a:avLst/>
          </a:prstGeom>
          <a:noFill/>
        </p:spPr>
        <p:txBody>
          <a:bodyPr wrap="square" rtlCol="0">
            <a:spAutoFit/>
          </a:bodyPr>
          <a:lstStyle/>
          <a:p>
            <a:r>
              <a:rPr lang="es-CO" sz="3200" dirty="0">
                <a:solidFill>
                  <a:schemeClr val="accent1"/>
                </a:solidFill>
              </a:rPr>
              <a:t>CONTENIDO</a:t>
            </a:r>
          </a:p>
          <a:p>
            <a:endParaRPr lang="es-CO" sz="3200" dirty="0">
              <a:solidFill>
                <a:schemeClr val="accent1"/>
              </a:solidFill>
            </a:endParaRPr>
          </a:p>
          <a:p>
            <a:pPr marL="457200" indent="-457200">
              <a:buFont typeface="Arial" panose="020B0604020202020204" pitchFamily="34" charset="0"/>
              <a:buChar char="•"/>
            </a:pPr>
            <a:r>
              <a:rPr lang="es-CO" sz="3200" dirty="0"/>
              <a:t>Primera Pregunta</a:t>
            </a:r>
          </a:p>
          <a:p>
            <a:pPr marL="457200" indent="-457200">
              <a:buFont typeface="Arial" panose="020B0604020202020204" pitchFamily="34" charset="0"/>
              <a:buChar char="•"/>
            </a:pPr>
            <a:r>
              <a:rPr lang="es-CO" sz="3200" dirty="0"/>
              <a:t>Segunda Pregunta</a:t>
            </a:r>
          </a:p>
          <a:p>
            <a:pPr marL="457200" indent="-457200">
              <a:buFont typeface="Arial" panose="020B0604020202020204" pitchFamily="34" charset="0"/>
              <a:buChar char="•"/>
            </a:pPr>
            <a:r>
              <a:rPr lang="es-CO" sz="3200" dirty="0"/>
              <a:t>Tercera Pregunta</a:t>
            </a:r>
          </a:p>
          <a:p>
            <a:pPr marL="457200" indent="-457200">
              <a:buFont typeface="Arial" panose="020B0604020202020204" pitchFamily="34" charset="0"/>
              <a:buChar char="•"/>
            </a:pPr>
            <a:r>
              <a:rPr lang="es-CO" sz="3200" dirty="0"/>
              <a:t>Enunciados</a:t>
            </a:r>
            <a:r>
              <a:rPr lang="es-CO" sz="3200" dirty="0">
                <a:solidFill>
                  <a:schemeClr val="accent1"/>
                </a:solidFill>
              </a:rPr>
              <a:t> </a:t>
            </a:r>
          </a:p>
        </p:txBody>
      </p:sp>
    </p:spTree>
    <p:extLst>
      <p:ext uri="{BB962C8B-B14F-4D97-AF65-F5344CB8AC3E}">
        <p14:creationId xmlns:p14="http://schemas.microsoft.com/office/powerpoint/2010/main" val="2070348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EDF692-C279-9DBE-CCC5-91AC32319C8D}"/>
              </a:ext>
            </a:extLst>
          </p:cNvPr>
          <p:cNvSpPr>
            <a:spLocks noGrp="1"/>
          </p:cNvSpPr>
          <p:nvPr>
            <p:ph type="title"/>
          </p:nvPr>
        </p:nvSpPr>
        <p:spPr>
          <a:xfrm>
            <a:off x="685800" y="286728"/>
            <a:ext cx="10396882" cy="648382"/>
          </a:xfrm>
        </p:spPr>
        <p:txBody>
          <a:bodyPr>
            <a:normAutofit fontScale="90000"/>
          </a:bodyPr>
          <a:lstStyle/>
          <a:p>
            <a:r>
              <a:rPr lang="es-CO" dirty="0"/>
              <a:t>PRIMERA PREGUNTA</a:t>
            </a:r>
          </a:p>
        </p:txBody>
      </p:sp>
      <p:sp>
        <p:nvSpPr>
          <p:cNvPr id="6" name="Marcador de contenido 5">
            <a:extLst>
              <a:ext uri="{FF2B5EF4-FFF2-40B4-BE49-F238E27FC236}">
                <a16:creationId xmlns:a16="http://schemas.microsoft.com/office/drawing/2014/main" id="{989AEE5C-56F2-994C-3827-16EEB98FC1B0}"/>
              </a:ext>
            </a:extLst>
          </p:cNvPr>
          <p:cNvSpPr>
            <a:spLocks noGrp="1"/>
          </p:cNvSpPr>
          <p:nvPr>
            <p:ph sz="quarter" idx="13"/>
          </p:nvPr>
        </p:nvSpPr>
        <p:spPr>
          <a:xfrm>
            <a:off x="685800" y="1333500"/>
            <a:ext cx="10394707" cy="4041086"/>
          </a:xfrm>
        </p:spPr>
        <p:txBody>
          <a:bodyPr>
            <a:normAutofit fontScale="92500"/>
          </a:bodyPr>
          <a:lstStyle/>
          <a:p>
            <a:pPr marL="0" indent="0">
              <a:buNone/>
            </a:pPr>
            <a:r>
              <a:rPr lang="es-CO" cap="none" dirty="0"/>
              <a:t>Mencionar al menos 10 formas de energía que se utilizan en la operación de un centro de datos .</a:t>
            </a:r>
          </a:p>
          <a:p>
            <a:pPr marL="0" indent="0">
              <a:buNone/>
            </a:pPr>
            <a:r>
              <a:rPr lang="es-CO" cap="none" dirty="0">
                <a:solidFill>
                  <a:schemeClr val="accent1"/>
                </a:solidFill>
              </a:rPr>
              <a:t>1.</a:t>
            </a:r>
            <a:r>
              <a:rPr lang="es-CO" cap="none" dirty="0"/>
              <a:t> </a:t>
            </a:r>
            <a:r>
              <a:rPr lang="es-CO" cap="none" dirty="0">
                <a:solidFill>
                  <a:schemeClr val="accent1"/>
                </a:solidFill>
              </a:rPr>
              <a:t>Energía Fósil:  </a:t>
            </a:r>
            <a:r>
              <a:rPr lang="es-CO" cap="none" dirty="0"/>
              <a:t>La energía fósil es un tipo de energía no renovable , esto es porque a medida que se van usando se van extinguiendo y acabando en el mundo. En los Data Center muchas veces se suelen utilizar como diferentes respaldos de la electricidad del Data Center cuando ocurren cortes de energía.</a:t>
            </a:r>
          </a:p>
          <a:p>
            <a:pPr marL="0" indent="0">
              <a:buNone/>
            </a:pPr>
            <a:r>
              <a:rPr lang="es-CO" cap="none" dirty="0">
                <a:solidFill>
                  <a:schemeClr val="accent1"/>
                </a:solidFill>
              </a:rPr>
              <a:t>2. Electricidad y E. Térmica:</a:t>
            </a:r>
            <a:r>
              <a:rPr lang="es-CO" cap="none" dirty="0"/>
              <a:t> La energía eléctrica en todo el centro de datos se utiliza para todos los funcionamientos pero se va transformando en energía térmica que a su vez va a ser eliminada mediante la refrigeración. </a:t>
            </a:r>
          </a:p>
          <a:p>
            <a:pPr marL="0" indent="0">
              <a:buNone/>
            </a:pPr>
            <a:r>
              <a:rPr lang="es-CO" cap="none" dirty="0">
                <a:solidFill>
                  <a:schemeClr val="accent1"/>
                </a:solidFill>
              </a:rPr>
              <a:t>3. Energía Solar: </a:t>
            </a:r>
            <a:r>
              <a:rPr lang="es-CO" cap="none" dirty="0"/>
              <a:t>Esta energía se utiliza en un enfoque escalonado para alimenta el equipo del centro de datos, para asegurarse de que el equipo de la sala de servidores siempre tenga una fuente constante de electricidad y para que los servidores nunca se apague.</a:t>
            </a:r>
          </a:p>
          <a:p>
            <a:pPr marL="0" indent="0">
              <a:buNone/>
            </a:pPr>
            <a:endParaRPr lang="es-CO" dirty="0"/>
          </a:p>
        </p:txBody>
      </p:sp>
    </p:spTree>
    <p:extLst>
      <p:ext uri="{BB962C8B-B14F-4D97-AF65-F5344CB8AC3E}">
        <p14:creationId xmlns:p14="http://schemas.microsoft.com/office/powerpoint/2010/main" val="251010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F7B5D0-DD8A-E7BE-CFB1-40A884580F52}"/>
              </a:ext>
            </a:extLst>
          </p:cNvPr>
          <p:cNvSpPr>
            <a:spLocks noGrp="1"/>
          </p:cNvSpPr>
          <p:nvPr>
            <p:ph sz="quarter" idx="13"/>
          </p:nvPr>
        </p:nvSpPr>
        <p:spPr>
          <a:xfrm>
            <a:off x="685800" y="525780"/>
            <a:ext cx="10394707" cy="4848805"/>
          </a:xfrm>
        </p:spPr>
        <p:txBody>
          <a:bodyPr/>
          <a:lstStyle/>
          <a:p>
            <a:pPr marL="0" indent="0">
              <a:buNone/>
            </a:pPr>
            <a:r>
              <a:rPr lang="es-CO" cap="none" dirty="0">
                <a:solidFill>
                  <a:schemeClr val="accent1"/>
                </a:solidFill>
              </a:rPr>
              <a:t>4,. Energía  de gas natural:  </a:t>
            </a:r>
            <a:r>
              <a:rPr lang="es-CO" cap="none" dirty="0"/>
              <a:t>Se utilizaría  para redirigir el excedente de agua fría que se utiliza para la regasificación de este tipos de centros de datos, aprovechándolo para alimentar los sistemas de refrigeración de los equipos. </a:t>
            </a:r>
          </a:p>
          <a:p>
            <a:pPr marL="0" indent="0">
              <a:buNone/>
            </a:pPr>
            <a:r>
              <a:rPr lang="es-CO" cap="none" dirty="0">
                <a:solidFill>
                  <a:schemeClr val="accent1"/>
                </a:solidFill>
              </a:rPr>
              <a:t>5. Energía Eólica:  </a:t>
            </a:r>
            <a:r>
              <a:rPr lang="es-CO" cap="none" dirty="0"/>
              <a:t>Esta energía se presentara principalmente para hacer funcionar el DataCenter pero también se sobre piensa ideas sobre el uso de células de hidrogeno y energía para que colaboren cuando hayan cambios mete reológicos muy fuertes.</a:t>
            </a:r>
          </a:p>
          <a:p>
            <a:pPr marL="0" indent="0">
              <a:buNone/>
            </a:pPr>
            <a:r>
              <a:rPr lang="es-CO" cap="none" dirty="0">
                <a:solidFill>
                  <a:schemeClr val="accent1"/>
                </a:solidFill>
              </a:rPr>
              <a:t>6. Energía Hidráulica:  </a:t>
            </a:r>
            <a:r>
              <a:rPr lang="es-CO" cap="none" dirty="0"/>
              <a:t>La energía hidráulica se utiliza en los centros de datos para hacer un buen funcionamiento del centro de datos, estos para disminuir el consumo de las energías no renovables dentro del mismo.</a:t>
            </a:r>
          </a:p>
          <a:p>
            <a:pPr marL="0" indent="0">
              <a:buNone/>
            </a:pPr>
            <a:r>
              <a:rPr lang="es-CO" cap="none" dirty="0">
                <a:solidFill>
                  <a:schemeClr val="accent1"/>
                </a:solidFill>
              </a:rPr>
              <a:t>7. Energía Nuclear: </a:t>
            </a:r>
            <a:r>
              <a:rPr lang="es-CO" cap="none" dirty="0"/>
              <a:t>La energía nuclear esta dispuesta para llenar de energía el centro de datos, durante un largo periodo de tiempo  por medio de la fisión nuclear y la fusión nuclear. </a:t>
            </a:r>
          </a:p>
        </p:txBody>
      </p:sp>
    </p:spTree>
    <p:extLst>
      <p:ext uri="{BB962C8B-B14F-4D97-AF65-F5344CB8AC3E}">
        <p14:creationId xmlns:p14="http://schemas.microsoft.com/office/powerpoint/2010/main" val="90694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AA5407-04E2-29C4-881B-90E43F5F4ACC}"/>
              </a:ext>
            </a:extLst>
          </p:cNvPr>
          <p:cNvSpPr>
            <a:spLocks noGrp="1"/>
          </p:cNvSpPr>
          <p:nvPr>
            <p:ph sz="quarter" idx="13"/>
          </p:nvPr>
        </p:nvSpPr>
        <p:spPr>
          <a:xfrm>
            <a:off x="685800" y="533400"/>
            <a:ext cx="10394707" cy="4841185"/>
          </a:xfrm>
        </p:spPr>
        <p:txBody>
          <a:bodyPr/>
          <a:lstStyle/>
          <a:p>
            <a:pPr marL="0" indent="0">
              <a:buNone/>
            </a:pPr>
            <a:r>
              <a:rPr lang="es-CO" cap="none" dirty="0">
                <a:solidFill>
                  <a:schemeClr val="accent1"/>
                </a:solidFill>
              </a:rPr>
              <a:t>8. Energía Mecánica: </a:t>
            </a:r>
            <a:r>
              <a:rPr lang="es-CO" cap="none" dirty="0"/>
              <a:t>La energía mecánica se ve directamente reflejada en los centros de datos cuando se usan en los diferentes servidores para transformar todo los tipos de información y almacenarlos de manera correcta.</a:t>
            </a:r>
          </a:p>
          <a:p>
            <a:pPr marL="0" indent="0">
              <a:buNone/>
            </a:pPr>
            <a:r>
              <a:rPr lang="es-CO" cap="none" dirty="0">
                <a:solidFill>
                  <a:schemeClr val="accent1"/>
                </a:solidFill>
              </a:rPr>
              <a:t>9. Energía Cinética: </a:t>
            </a:r>
            <a:r>
              <a:rPr lang="es-CO" cap="none" dirty="0"/>
              <a:t>Esta energía la podemos presenciar al momento del encendido del centro de datos cuando todo esta en un estad de reposo y se transforma a movimiento cuando enciendan los servidores y todos los recursos necesarios para el buen funcionamiento del centro.</a:t>
            </a:r>
          </a:p>
          <a:p>
            <a:pPr marL="0" indent="0">
              <a:buNone/>
            </a:pPr>
            <a:r>
              <a:rPr lang="es-CO" cap="none" dirty="0">
                <a:solidFill>
                  <a:schemeClr val="accent1"/>
                </a:solidFill>
              </a:rPr>
              <a:t>10. Energías Renovables:  </a:t>
            </a:r>
            <a:r>
              <a:rPr lang="es-CO" cap="none" dirty="0"/>
              <a:t>Básicamente en este espacio englobamos todos los tipos de energía anteriormente mencionados, pueden ser un poco mas costosos que las energías no renovables  pero al pasar del tiempo siempre hay una rebaja en los precios por su alta implementación.</a:t>
            </a:r>
          </a:p>
        </p:txBody>
      </p:sp>
    </p:spTree>
    <p:extLst>
      <p:ext uri="{BB962C8B-B14F-4D97-AF65-F5344CB8AC3E}">
        <p14:creationId xmlns:p14="http://schemas.microsoft.com/office/powerpoint/2010/main" val="3620405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0BCE2-91A0-9646-3776-C10EB19D3745}"/>
              </a:ext>
            </a:extLst>
          </p:cNvPr>
          <p:cNvSpPr>
            <a:spLocks noGrp="1"/>
          </p:cNvSpPr>
          <p:nvPr>
            <p:ph type="title"/>
          </p:nvPr>
        </p:nvSpPr>
        <p:spPr>
          <a:xfrm>
            <a:off x="683625" y="361950"/>
            <a:ext cx="10396882" cy="797615"/>
          </a:xfrm>
        </p:spPr>
        <p:txBody>
          <a:bodyPr>
            <a:normAutofit fontScale="90000"/>
          </a:bodyPr>
          <a:lstStyle/>
          <a:p>
            <a:r>
              <a:rPr lang="es-CO" b="1" dirty="0"/>
              <a:t>Segunda Pregunta</a:t>
            </a:r>
          </a:p>
        </p:txBody>
      </p:sp>
      <p:sp>
        <p:nvSpPr>
          <p:cNvPr id="3" name="Marcador de contenido 2">
            <a:extLst>
              <a:ext uri="{FF2B5EF4-FFF2-40B4-BE49-F238E27FC236}">
                <a16:creationId xmlns:a16="http://schemas.microsoft.com/office/drawing/2014/main" id="{BA6595B3-2157-4394-8E5E-0618E44805BE}"/>
              </a:ext>
            </a:extLst>
          </p:cNvPr>
          <p:cNvSpPr>
            <a:spLocks noGrp="1"/>
          </p:cNvSpPr>
          <p:nvPr>
            <p:ph sz="quarter" idx="13"/>
          </p:nvPr>
        </p:nvSpPr>
        <p:spPr>
          <a:xfrm>
            <a:off x="685800" y="1159565"/>
            <a:ext cx="10394707" cy="4215999"/>
          </a:xfrm>
        </p:spPr>
        <p:txBody>
          <a:bodyPr/>
          <a:lstStyle/>
          <a:p>
            <a:pPr marL="0" indent="0">
              <a:buNone/>
            </a:pPr>
            <a:r>
              <a:rPr lang="es-CO" cap="none" dirty="0" smtClean="0"/>
              <a:t>Explique detalladamente el proceso de transformación de energía en la operación de un Data Center (entre dos puntos).</a:t>
            </a:r>
          </a:p>
          <a:p>
            <a:pPr marL="0" indent="0">
              <a:buNone/>
            </a:pPr>
            <a:r>
              <a:rPr lang="es-CO" cap="none" dirty="0" smtClean="0">
                <a:solidFill>
                  <a:srgbClr val="C00000"/>
                </a:solidFill>
              </a:rPr>
              <a:t>1er Ejemplo: </a:t>
            </a:r>
            <a:r>
              <a:rPr lang="es-CO" cap="none" dirty="0" smtClean="0"/>
              <a:t>Uno de los procesos de transformación de energía que se evidencia es el que se usa por medio de distribución por conductor y cable en los centros de datos que van dirigidos a los racks los cuales les proporcionan electricidad, estos llevan energía térmica y esta se va transformando poco a poco en energía eléctrica para el buen funcionamiento de los racks en el uso de conexiones (cables).</a:t>
            </a:r>
          </a:p>
          <a:p>
            <a:pPr marL="0" indent="0">
              <a:buNone/>
            </a:pPr>
            <a:r>
              <a:rPr lang="es-CO" cap="none" dirty="0" smtClean="0">
                <a:solidFill>
                  <a:schemeClr val="accent1"/>
                </a:solidFill>
              </a:rPr>
              <a:t>2do ejemplo: </a:t>
            </a:r>
            <a:r>
              <a:rPr lang="es-CO" cap="none" dirty="0" smtClean="0"/>
              <a:t>Un proceso de transformación de energía,</a:t>
            </a:r>
            <a:r>
              <a:rPr lang="es-CO" cap="none" dirty="0" smtClean="0">
                <a:solidFill>
                  <a:schemeClr val="accent1"/>
                </a:solidFill>
              </a:rPr>
              <a:t> </a:t>
            </a:r>
            <a:r>
              <a:rPr lang="es-CO" cap="none" dirty="0" smtClean="0"/>
              <a:t>se puede presenciar cuando la energía térmica que se usa en el DataCenter (proceso de climatología para datos) se reutiliza y se transforma en energía eléctrica para usos operacionales en toda la planta (Granja de Datos).</a:t>
            </a:r>
            <a:endParaRPr lang="es-CO" cap="none" dirty="0">
              <a:solidFill>
                <a:schemeClr val="accent1"/>
              </a:solidFill>
            </a:endParaRPr>
          </a:p>
        </p:txBody>
      </p:sp>
    </p:spTree>
    <p:extLst>
      <p:ext uri="{BB962C8B-B14F-4D97-AF65-F5344CB8AC3E}">
        <p14:creationId xmlns:p14="http://schemas.microsoft.com/office/powerpoint/2010/main" val="287365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6F71A-33BD-E06A-B25F-97BA17C077D1}"/>
              </a:ext>
            </a:extLst>
          </p:cNvPr>
          <p:cNvSpPr>
            <a:spLocks noGrp="1"/>
          </p:cNvSpPr>
          <p:nvPr>
            <p:ph type="title"/>
          </p:nvPr>
        </p:nvSpPr>
        <p:spPr>
          <a:xfrm>
            <a:off x="683625" y="152400"/>
            <a:ext cx="10396882" cy="1151965"/>
          </a:xfrm>
        </p:spPr>
        <p:txBody>
          <a:bodyPr/>
          <a:lstStyle/>
          <a:p>
            <a:r>
              <a:rPr lang="es-CO" dirty="0"/>
              <a:t>Tercera pregunta</a:t>
            </a:r>
          </a:p>
        </p:txBody>
      </p:sp>
      <p:sp>
        <p:nvSpPr>
          <p:cNvPr id="3" name="Marcador de contenido 2">
            <a:extLst>
              <a:ext uri="{FF2B5EF4-FFF2-40B4-BE49-F238E27FC236}">
                <a16:creationId xmlns:a16="http://schemas.microsoft.com/office/drawing/2014/main" id="{B91C057A-F6B2-3428-289B-9C0660CC9CBC}"/>
              </a:ext>
            </a:extLst>
          </p:cNvPr>
          <p:cNvSpPr>
            <a:spLocks noGrp="1"/>
          </p:cNvSpPr>
          <p:nvPr>
            <p:ph sz="quarter" idx="13"/>
          </p:nvPr>
        </p:nvSpPr>
        <p:spPr>
          <a:xfrm>
            <a:off x="685800" y="1304365"/>
            <a:ext cx="10394707" cy="4372535"/>
          </a:xfrm>
        </p:spPr>
        <p:txBody>
          <a:bodyPr>
            <a:normAutofit fontScale="85000" lnSpcReduction="10000"/>
          </a:bodyPr>
          <a:lstStyle/>
          <a:p>
            <a:pPr marL="0" indent="0">
              <a:buNone/>
            </a:pPr>
            <a:r>
              <a:rPr lang="es-CO" cap="none" dirty="0" smtClean="0"/>
              <a:t>Como afecta a su profesión el modelo energético (todas las formas de energía</a:t>
            </a:r>
            <a:r>
              <a:rPr lang="es-CO" cap="none" dirty="0" smtClean="0"/>
              <a:t>) usado en la transformación digital que vive el planeta.</a:t>
            </a:r>
          </a:p>
          <a:p>
            <a:pPr>
              <a:buFont typeface="Wingdings" panose="05000000000000000000" pitchFamily="2" charset="2"/>
              <a:buChar char="ü"/>
            </a:pPr>
            <a:r>
              <a:rPr lang="es-CO" cap="none" dirty="0"/>
              <a:t> </a:t>
            </a:r>
            <a:r>
              <a:rPr lang="es-CO" cap="none" dirty="0" smtClean="0"/>
              <a:t>La energía que mas es relevante en el sector en el que nos encontramos es por seguro la energía eléctrica y la energía lumínica, esto es porque en si la energía eléctrica engloba todo, desde los mismo computadores hasta las conexiones que se tienen al manipular los centros de datos y la lumínica se usa para tener una luminosidad fija en los diferentes espacios en los que nosotros buscamos trabajar o hacer las innovaciones que están en este sector.</a:t>
            </a:r>
          </a:p>
          <a:p>
            <a:pPr>
              <a:buFont typeface="Wingdings" panose="05000000000000000000" pitchFamily="2" charset="2"/>
              <a:buChar char="ü"/>
            </a:pPr>
            <a:r>
              <a:rPr lang="es-CO" cap="none" dirty="0" smtClean="0"/>
              <a:t> Las energías no renovables en si se van haciendo cada día menos existentes pero para nuestro sector aun son bastante importantes ya que las usan para la creación y distribución de los diferentes equipos y herramientas en el entorno aunque ahora en menor cantidad.</a:t>
            </a:r>
          </a:p>
          <a:p>
            <a:pPr>
              <a:buFont typeface="Wingdings" panose="05000000000000000000" pitchFamily="2" charset="2"/>
              <a:buChar char="ü"/>
            </a:pPr>
            <a:r>
              <a:rPr lang="es-CO" cap="none" dirty="0" smtClean="0"/>
              <a:t> Las energías renovables cada día se hacen mas presentes en el sector esto por que en los diferentes centros de datos los operadores y altos rangos se están basando mas en ella para producir y proteger los datos ya que es mucho mas rentable a largo plazo dado qu</a:t>
            </a:r>
            <a:r>
              <a:rPr lang="es-CO" cap="none" dirty="0" smtClean="0"/>
              <a:t>e las energías renovables se van a ir extinguiendo poco a poco.</a:t>
            </a:r>
            <a:endParaRPr lang="es-CO" cap="none" dirty="0"/>
          </a:p>
        </p:txBody>
      </p:sp>
    </p:spTree>
    <p:extLst>
      <p:ext uri="{BB962C8B-B14F-4D97-AF65-F5344CB8AC3E}">
        <p14:creationId xmlns:p14="http://schemas.microsoft.com/office/powerpoint/2010/main" val="2822503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AB128-7C8E-FA7A-4608-FDA39914FEDB}"/>
              </a:ext>
            </a:extLst>
          </p:cNvPr>
          <p:cNvSpPr>
            <a:spLocks noGrp="1"/>
          </p:cNvSpPr>
          <p:nvPr>
            <p:ph type="title"/>
          </p:nvPr>
        </p:nvSpPr>
        <p:spPr>
          <a:xfrm>
            <a:off x="819151" y="133350"/>
            <a:ext cx="10396882" cy="1151965"/>
          </a:xfrm>
        </p:spPr>
        <p:txBody>
          <a:bodyPr/>
          <a:lstStyle/>
          <a:p>
            <a:r>
              <a:rPr lang="es-CO" dirty="0"/>
              <a:t>Enunciados.</a:t>
            </a:r>
          </a:p>
        </p:txBody>
      </p:sp>
      <p:sp>
        <p:nvSpPr>
          <p:cNvPr id="3" name="Marcador de contenido 2">
            <a:extLst>
              <a:ext uri="{FF2B5EF4-FFF2-40B4-BE49-F238E27FC236}">
                <a16:creationId xmlns:a16="http://schemas.microsoft.com/office/drawing/2014/main" id="{B6C92004-3580-6445-15E1-0DC607DBAFF4}"/>
              </a:ext>
            </a:extLst>
          </p:cNvPr>
          <p:cNvSpPr>
            <a:spLocks noGrp="1"/>
          </p:cNvSpPr>
          <p:nvPr>
            <p:ph sz="quarter" idx="13"/>
          </p:nvPr>
        </p:nvSpPr>
        <p:spPr>
          <a:xfrm>
            <a:off x="821326" y="133350"/>
            <a:ext cx="10394707" cy="4089271"/>
          </a:xfrm>
        </p:spPr>
        <p:txBody>
          <a:bodyPr>
            <a:normAutofit/>
          </a:bodyPr>
          <a:lstStyle/>
          <a:p>
            <a:pPr marL="0" indent="0">
              <a:buNone/>
            </a:pPr>
            <a:r>
              <a:rPr lang="es-CO" cap="none" dirty="0"/>
              <a:t>Realizar 5 enunciados de los temas para programar en Python.</a:t>
            </a:r>
          </a:p>
          <a:p>
            <a:pPr marL="0" indent="0">
              <a:buNone/>
            </a:pPr>
            <a:r>
              <a:rPr lang="es-CO" cap="none" dirty="0" smtClean="0">
                <a:solidFill>
                  <a:schemeClr val="accent1"/>
                </a:solidFill>
              </a:rPr>
              <a:t>1</a:t>
            </a:r>
            <a:r>
              <a:rPr lang="es-CO" cap="none" dirty="0" smtClean="0">
                <a:solidFill>
                  <a:schemeClr val="accent1"/>
                </a:solidFill>
              </a:rPr>
              <a:t>er Enunciado.</a:t>
            </a:r>
          </a:p>
          <a:p>
            <a:pPr marL="0" indent="0">
              <a:buNone/>
            </a:pPr>
            <a:endParaRPr lang="es-CO" cap="none" dirty="0">
              <a:solidFill>
                <a:schemeClr val="accent1"/>
              </a:solidFill>
            </a:endParaRPr>
          </a:p>
        </p:txBody>
      </p:sp>
      <p:pic>
        <p:nvPicPr>
          <p:cNvPr id="4" name="Imagen 3"/>
          <p:cNvPicPr>
            <a:picLocks noChangeAspect="1"/>
          </p:cNvPicPr>
          <p:nvPr/>
        </p:nvPicPr>
        <p:blipFill>
          <a:blip r:embed="rId2"/>
          <a:stretch>
            <a:fillRect/>
          </a:stretch>
        </p:blipFill>
        <p:spPr>
          <a:xfrm>
            <a:off x="1486678" y="2472416"/>
            <a:ext cx="9061828" cy="2918449"/>
          </a:xfrm>
          <a:prstGeom prst="rect">
            <a:avLst/>
          </a:prstGeom>
        </p:spPr>
      </p:pic>
    </p:spTree>
    <p:extLst>
      <p:ext uri="{BB962C8B-B14F-4D97-AF65-F5344CB8AC3E}">
        <p14:creationId xmlns:p14="http://schemas.microsoft.com/office/powerpoint/2010/main" val="4266149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3"/>
          </p:nvPr>
        </p:nvSpPr>
        <p:spPr>
          <a:xfrm>
            <a:off x="590265" y="0"/>
            <a:ext cx="10394707" cy="1307552"/>
          </a:xfrm>
        </p:spPr>
        <p:txBody>
          <a:bodyPr/>
          <a:lstStyle/>
          <a:p>
            <a:pPr marL="0" indent="0">
              <a:buNone/>
            </a:pPr>
            <a:r>
              <a:rPr lang="es-CO" cap="none" dirty="0" smtClean="0">
                <a:solidFill>
                  <a:schemeClr val="accent1"/>
                </a:solidFill>
              </a:rPr>
              <a:t>2do Enunciado.</a:t>
            </a:r>
            <a:endParaRPr lang="es-CO" cap="none" dirty="0">
              <a:solidFill>
                <a:schemeClr val="accent1"/>
              </a:solidFill>
            </a:endParaRPr>
          </a:p>
        </p:txBody>
      </p:sp>
      <p:pic>
        <p:nvPicPr>
          <p:cNvPr id="5" name="Imagen 4"/>
          <p:cNvPicPr>
            <a:picLocks noChangeAspect="1"/>
          </p:cNvPicPr>
          <p:nvPr/>
        </p:nvPicPr>
        <p:blipFill>
          <a:blip r:embed="rId2"/>
          <a:stretch>
            <a:fillRect/>
          </a:stretch>
        </p:blipFill>
        <p:spPr>
          <a:xfrm>
            <a:off x="1119116" y="1146412"/>
            <a:ext cx="9335069" cy="3780429"/>
          </a:xfrm>
          <a:prstGeom prst="rect">
            <a:avLst/>
          </a:prstGeom>
        </p:spPr>
      </p:pic>
    </p:spTree>
    <p:extLst>
      <p:ext uri="{BB962C8B-B14F-4D97-AF65-F5344CB8AC3E}">
        <p14:creationId xmlns:p14="http://schemas.microsoft.com/office/powerpoint/2010/main" val="2696472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3"/>
          </p:nvPr>
        </p:nvSpPr>
        <p:spPr>
          <a:xfrm>
            <a:off x="685800" y="0"/>
            <a:ext cx="10394707" cy="1351128"/>
          </a:xfrm>
        </p:spPr>
        <p:txBody>
          <a:bodyPr>
            <a:normAutofit/>
          </a:bodyPr>
          <a:lstStyle/>
          <a:p>
            <a:pPr marL="0" indent="0">
              <a:buNone/>
            </a:pPr>
            <a:r>
              <a:rPr lang="es-CO" sz="2400" cap="none" dirty="0" smtClean="0">
                <a:solidFill>
                  <a:schemeClr val="accent1"/>
                </a:solidFill>
              </a:rPr>
              <a:t>3er Enunciado.</a:t>
            </a:r>
            <a:endParaRPr lang="es-CO" sz="2400" cap="none" dirty="0">
              <a:solidFill>
                <a:schemeClr val="accent1"/>
              </a:solidFill>
            </a:endParaRPr>
          </a:p>
        </p:txBody>
      </p:sp>
      <p:pic>
        <p:nvPicPr>
          <p:cNvPr id="4" name="Imagen 3"/>
          <p:cNvPicPr>
            <a:picLocks noChangeAspect="1"/>
          </p:cNvPicPr>
          <p:nvPr/>
        </p:nvPicPr>
        <p:blipFill>
          <a:blip r:embed="rId2"/>
          <a:stretch>
            <a:fillRect/>
          </a:stretch>
        </p:blipFill>
        <p:spPr>
          <a:xfrm>
            <a:off x="1282890" y="1351128"/>
            <a:ext cx="9608023" cy="3889612"/>
          </a:xfrm>
          <a:prstGeom prst="rect">
            <a:avLst/>
          </a:prstGeom>
        </p:spPr>
      </p:pic>
    </p:spTree>
    <p:extLst>
      <p:ext uri="{BB962C8B-B14F-4D97-AF65-F5344CB8AC3E}">
        <p14:creationId xmlns:p14="http://schemas.microsoft.com/office/powerpoint/2010/main" val="3451796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3"/>
          </p:nvPr>
        </p:nvSpPr>
        <p:spPr>
          <a:xfrm>
            <a:off x="713096" y="0"/>
            <a:ext cx="10394707" cy="1198370"/>
          </a:xfrm>
        </p:spPr>
        <p:txBody>
          <a:bodyPr/>
          <a:lstStyle/>
          <a:p>
            <a:pPr marL="0" indent="0">
              <a:buNone/>
            </a:pPr>
            <a:r>
              <a:rPr lang="es-CO" cap="none" dirty="0" smtClean="0">
                <a:solidFill>
                  <a:schemeClr val="accent1"/>
                </a:solidFill>
              </a:rPr>
              <a:t>4to Enunciado.</a:t>
            </a:r>
            <a:endParaRPr lang="es-CO" cap="none" dirty="0">
              <a:solidFill>
                <a:schemeClr val="accent1"/>
              </a:solidFill>
            </a:endParaRPr>
          </a:p>
        </p:txBody>
      </p:sp>
      <p:pic>
        <p:nvPicPr>
          <p:cNvPr id="4" name="Imagen 3"/>
          <p:cNvPicPr>
            <a:picLocks noChangeAspect="1"/>
          </p:cNvPicPr>
          <p:nvPr/>
        </p:nvPicPr>
        <p:blipFill>
          <a:blip r:embed="rId2"/>
          <a:stretch>
            <a:fillRect/>
          </a:stretch>
        </p:blipFill>
        <p:spPr>
          <a:xfrm>
            <a:off x="1555844" y="1078173"/>
            <a:ext cx="8980227" cy="3911492"/>
          </a:xfrm>
          <a:prstGeom prst="rect">
            <a:avLst/>
          </a:prstGeom>
        </p:spPr>
      </p:pic>
    </p:spTree>
    <p:extLst>
      <p:ext uri="{BB962C8B-B14F-4D97-AF65-F5344CB8AC3E}">
        <p14:creationId xmlns:p14="http://schemas.microsoft.com/office/powerpoint/2010/main" val="899269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0" y="541421"/>
            <a:ext cx="10396882" cy="1151965"/>
          </a:xfrm>
        </p:spPr>
        <p:txBody>
          <a:bodyPr>
            <a:normAutofit/>
          </a:bodyPr>
          <a:lstStyle/>
          <a:p>
            <a:r>
              <a:rPr lang="es-CO" sz="6000" b="1" dirty="0"/>
              <a:t>Contenido</a:t>
            </a:r>
          </a:p>
        </p:txBody>
      </p:sp>
      <p:sp>
        <p:nvSpPr>
          <p:cNvPr id="3" name="Marcador de contenido 2"/>
          <p:cNvSpPr>
            <a:spLocks noGrp="1"/>
          </p:cNvSpPr>
          <p:nvPr>
            <p:ph sz="quarter" idx="13"/>
          </p:nvPr>
        </p:nvSpPr>
        <p:spPr>
          <a:xfrm>
            <a:off x="685800" y="1693387"/>
            <a:ext cx="10394707" cy="3359876"/>
          </a:xfrm>
        </p:spPr>
        <p:txBody>
          <a:bodyPr>
            <a:normAutofit/>
          </a:bodyPr>
          <a:lstStyle/>
          <a:p>
            <a:pPr algn="just"/>
            <a:r>
              <a:rPr lang="es-CO" cap="none" dirty="0"/>
              <a:t>Energía.</a:t>
            </a:r>
          </a:p>
          <a:p>
            <a:pPr algn="just"/>
            <a:r>
              <a:rPr lang="es-CO" cap="none" dirty="0"/>
              <a:t>Trabajo.</a:t>
            </a:r>
          </a:p>
          <a:p>
            <a:pPr algn="just"/>
            <a:r>
              <a:rPr lang="es-CO" cap="none" dirty="0"/>
              <a:t>Potencia.</a:t>
            </a:r>
          </a:p>
          <a:p>
            <a:pPr algn="just"/>
            <a:r>
              <a:rPr lang="es-CO" cap="none" dirty="0"/>
              <a:t>Transformación de la energía.</a:t>
            </a:r>
          </a:p>
        </p:txBody>
      </p:sp>
      <p:pic>
        <p:nvPicPr>
          <p:cNvPr id="6" name="Imagen 5"/>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176211" y="1248559"/>
            <a:ext cx="3625515" cy="3140289"/>
          </a:xfrm>
          <a:prstGeom prst="rect">
            <a:avLst/>
          </a:prstGeom>
        </p:spPr>
      </p:pic>
      <p:pic>
        <p:nvPicPr>
          <p:cNvPr id="8" name="Imagen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161558" y="1248560"/>
            <a:ext cx="4640167" cy="3140288"/>
          </a:xfrm>
          <a:prstGeom prst="rect">
            <a:avLst/>
          </a:prstGeom>
          <a:ln>
            <a:solidFill>
              <a:srgbClr val="FF0000"/>
            </a:solidFill>
          </a:ln>
        </p:spPr>
      </p:pic>
    </p:spTree>
    <p:extLst>
      <p:ext uri="{BB962C8B-B14F-4D97-AF65-F5344CB8AC3E}">
        <p14:creationId xmlns:p14="http://schemas.microsoft.com/office/powerpoint/2010/main" val="1712934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3"/>
          </p:nvPr>
        </p:nvSpPr>
        <p:spPr>
          <a:xfrm>
            <a:off x="726744" y="382137"/>
            <a:ext cx="10394707" cy="652460"/>
          </a:xfrm>
        </p:spPr>
        <p:txBody>
          <a:bodyPr/>
          <a:lstStyle/>
          <a:p>
            <a:pPr marL="0" indent="0">
              <a:buNone/>
            </a:pPr>
            <a:r>
              <a:rPr lang="es-CO" cap="none" dirty="0" smtClean="0">
                <a:solidFill>
                  <a:schemeClr val="accent1"/>
                </a:solidFill>
              </a:rPr>
              <a:t>5to Enunciado.</a:t>
            </a:r>
            <a:endParaRPr lang="es-CO" cap="none" dirty="0">
              <a:solidFill>
                <a:schemeClr val="accent1"/>
              </a:solidFill>
            </a:endParaRPr>
          </a:p>
        </p:txBody>
      </p:sp>
      <p:pic>
        <p:nvPicPr>
          <p:cNvPr id="4" name="Imagen 3"/>
          <p:cNvPicPr>
            <a:picLocks noChangeAspect="1"/>
          </p:cNvPicPr>
          <p:nvPr/>
        </p:nvPicPr>
        <p:blipFill>
          <a:blip r:embed="rId2"/>
          <a:stretch>
            <a:fillRect/>
          </a:stretch>
        </p:blipFill>
        <p:spPr>
          <a:xfrm>
            <a:off x="1555846" y="1187355"/>
            <a:ext cx="8598088" cy="3862317"/>
          </a:xfrm>
          <a:prstGeom prst="rect">
            <a:avLst/>
          </a:prstGeom>
        </p:spPr>
      </p:pic>
    </p:spTree>
    <p:extLst>
      <p:ext uri="{BB962C8B-B14F-4D97-AF65-F5344CB8AC3E}">
        <p14:creationId xmlns:p14="http://schemas.microsoft.com/office/powerpoint/2010/main" val="81602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CAAB4-F4DF-1F12-006A-907A5E62BA52}"/>
              </a:ext>
            </a:extLst>
          </p:cNvPr>
          <p:cNvSpPr>
            <a:spLocks noGrp="1"/>
          </p:cNvSpPr>
          <p:nvPr>
            <p:ph type="title"/>
          </p:nvPr>
        </p:nvSpPr>
        <p:spPr>
          <a:xfrm>
            <a:off x="1600201" y="2277035"/>
            <a:ext cx="10396882" cy="1151965"/>
          </a:xfrm>
        </p:spPr>
        <p:txBody>
          <a:bodyPr>
            <a:noAutofit/>
          </a:bodyPr>
          <a:lstStyle/>
          <a:p>
            <a:r>
              <a:rPr lang="es-CO" sz="16600" dirty="0"/>
              <a:t>!GRACIAS¡</a:t>
            </a:r>
            <a:endParaRPr lang="es-CO" sz="8000" dirty="0"/>
          </a:p>
        </p:txBody>
      </p:sp>
    </p:spTree>
    <p:extLst>
      <p:ext uri="{BB962C8B-B14F-4D97-AF65-F5344CB8AC3E}">
        <p14:creationId xmlns:p14="http://schemas.microsoft.com/office/powerpoint/2010/main" val="3416501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8095" y="413085"/>
            <a:ext cx="10396882" cy="1223209"/>
          </a:xfrm>
        </p:spPr>
        <p:txBody>
          <a:bodyPr>
            <a:noAutofit/>
          </a:bodyPr>
          <a:lstStyle/>
          <a:p>
            <a:r>
              <a:rPr lang="es-CO" sz="6000" b="1" dirty="0"/>
              <a:t>Energía</a:t>
            </a:r>
          </a:p>
        </p:txBody>
      </p:sp>
      <p:sp>
        <p:nvSpPr>
          <p:cNvPr id="3" name="Marcador de contenido 2"/>
          <p:cNvSpPr>
            <a:spLocks noGrp="1"/>
          </p:cNvSpPr>
          <p:nvPr>
            <p:ph sz="quarter" idx="13"/>
          </p:nvPr>
        </p:nvSpPr>
        <p:spPr>
          <a:xfrm>
            <a:off x="798095" y="1652336"/>
            <a:ext cx="6549189" cy="3689685"/>
          </a:xfrm>
        </p:spPr>
        <p:txBody>
          <a:bodyPr>
            <a:normAutofit lnSpcReduction="10000"/>
          </a:bodyPr>
          <a:lstStyle/>
          <a:p>
            <a:pPr marL="0" indent="0" algn="just">
              <a:buNone/>
            </a:pPr>
            <a:r>
              <a:rPr lang="es-CO" cap="none" dirty="0"/>
              <a:t>La energía es aquella capacidad de los diferentes cuerpos para realizar trabajos específicos y producir cambios inesperados en ellos mismos o en otros cuerpos con los que tengan interacción, en el sistema internacional de medidas, la unidad para la energía es el joule (j). Existen muchos tipos de energía pero los principales son:</a:t>
            </a:r>
          </a:p>
          <a:p>
            <a:pPr algn="just"/>
            <a:r>
              <a:rPr lang="es-CO" cap="none" dirty="0"/>
              <a:t>Energía Térmica.</a:t>
            </a:r>
          </a:p>
          <a:p>
            <a:pPr algn="just"/>
            <a:r>
              <a:rPr lang="es-CO" cap="none" dirty="0"/>
              <a:t>Energía Eléctrica.</a:t>
            </a:r>
          </a:p>
          <a:p>
            <a:pPr algn="just"/>
            <a:r>
              <a:rPr lang="es-CO" cap="none" dirty="0"/>
              <a:t>Energía Nuclear.</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7284" y="2960523"/>
            <a:ext cx="3425855" cy="2173705"/>
          </a:xfrm>
          <a:prstGeom prst="rect">
            <a:avLst/>
          </a:prstGeom>
          <a:ln>
            <a:solidFill>
              <a:srgbClr val="FF0000"/>
            </a:solidFill>
          </a:ln>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491" y="930442"/>
            <a:ext cx="3111609" cy="2014039"/>
          </a:xfrm>
          <a:prstGeom prst="rect">
            <a:avLst/>
          </a:prstGeom>
          <a:ln>
            <a:solidFill>
              <a:srgbClr val="FF0000"/>
            </a:solidFill>
          </a:ln>
        </p:spPr>
      </p:pic>
    </p:spTree>
    <p:extLst>
      <p:ext uri="{BB962C8B-B14F-4D97-AF65-F5344CB8AC3E}">
        <p14:creationId xmlns:p14="http://schemas.microsoft.com/office/powerpoint/2010/main" val="9585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3625" y="1"/>
            <a:ext cx="10396882" cy="959460"/>
          </a:xfrm>
        </p:spPr>
        <p:txBody>
          <a:bodyPr/>
          <a:lstStyle/>
          <a:p>
            <a:r>
              <a:rPr lang="es-CO" b="1" dirty="0"/>
              <a:t>Tipos de energía</a:t>
            </a:r>
          </a:p>
        </p:txBody>
      </p:sp>
      <p:sp>
        <p:nvSpPr>
          <p:cNvPr id="3" name="Marcador de contenido 2"/>
          <p:cNvSpPr>
            <a:spLocks noGrp="1"/>
          </p:cNvSpPr>
          <p:nvPr>
            <p:ph sz="quarter" idx="13"/>
          </p:nvPr>
        </p:nvSpPr>
        <p:spPr>
          <a:xfrm>
            <a:off x="0" y="745958"/>
            <a:ext cx="11598442" cy="4860758"/>
          </a:xfrm>
        </p:spPr>
        <p:txBody>
          <a:bodyPr>
            <a:normAutofit fontScale="92500"/>
          </a:bodyPr>
          <a:lstStyle/>
          <a:p>
            <a:r>
              <a:rPr lang="es-CO" cap="none" dirty="0">
                <a:solidFill>
                  <a:schemeClr val="accent1"/>
                </a:solidFill>
              </a:rPr>
              <a:t>Energía Térmica: </a:t>
            </a:r>
            <a:r>
              <a:rPr lang="es-CO" cap="none" dirty="0"/>
              <a:t>Este tipo de energía es la energía que se libera en forma de calor ,Y esta asociada con la cantidad de que pasa de un cuerpo con mayor temperatura a otro cuerpo con menor temperatura.</a:t>
            </a:r>
          </a:p>
          <a:p>
            <a:endParaRPr lang="es-CO" cap="none" dirty="0">
              <a:solidFill>
                <a:schemeClr val="accent1"/>
              </a:solidFill>
            </a:endParaRPr>
          </a:p>
          <a:p>
            <a:endParaRPr lang="es-CO" cap="none" dirty="0">
              <a:solidFill>
                <a:schemeClr val="accent1"/>
              </a:solidFill>
            </a:endParaRPr>
          </a:p>
          <a:p>
            <a:r>
              <a:rPr lang="es-CO" cap="none" dirty="0">
                <a:solidFill>
                  <a:schemeClr val="accent1"/>
                </a:solidFill>
              </a:rPr>
              <a:t>Energía  Eléctrica:  </a:t>
            </a:r>
            <a:r>
              <a:rPr lang="es-CO" cap="none" dirty="0"/>
              <a:t>Esta energía se obtiene gracias al movimiento de las diferentes cargas eléctricas que se mueven por medio de conductores. Esta energía se puede transformar un ejemplo sencillo es transformarla en energía lumínica con un bombillo.</a:t>
            </a:r>
          </a:p>
          <a:p>
            <a:endParaRPr lang="es-CO" cap="none" dirty="0">
              <a:solidFill>
                <a:schemeClr val="accent1"/>
              </a:solidFill>
            </a:endParaRPr>
          </a:p>
          <a:p>
            <a:endParaRPr lang="es-CO" cap="none" dirty="0">
              <a:solidFill>
                <a:schemeClr val="accent1"/>
              </a:solidFill>
            </a:endParaRPr>
          </a:p>
          <a:p>
            <a:r>
              <a:rPr lang="es-CO" cap="none" dirty="0">
                <a:solidFill>
                  <a:schemeClr val="accent1"/>
                </a:solidFill>
              </a:rPr>
              <a:t>Energía Nuclear:  </a:t>
            </a:r>
            <a:r>
              <a:rPr lang="es-CO" cap="none" dirty="0"/>
              <a:t>Es la energía que obtiene gracias al manipular la estructura de los átomos , se puede mediante la fisión nuclear o división del núcleo o por medio de la unión de dos átomos esto quiere decir la fusión nuclear.</a:t>
            </a:r>
          </a:p>
        </p:txBody>
      </p:sp>
      <p:pic>
        <p:nvPicPr>
          <p:cNvPr id="4" name="Imagen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rot="10800000" flipV="1">
            <a:off x="2127582" y="1702806"/>
            <a:ext cx="2660986" cy="952074"/>
          </a:xfrm>
          <a:prstGeom prst="rect">
            <a:avLst/>
          </a:prstGeom>
          <a:ln>
            <a:solidFill>
              <a:srgbClr val="FF0000"/>
            </a:solidFill>
          </a:ln>
        </p:spPr>
      </p:pic>
      <p:pic>
        <p:nvPicPr>
          <p:cNvPr id="5" name="Imagen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788569" y="1705418"/>
            <a:ext cx="2127582" cy="962527"/>
          </a:xfrm>
          <a:prstGeom prst="rect">
            <a:avLst/>
          </a:prstGeom>
          <a:ln>
            <a:solidFill>
              <a:srgbClr val="FF0000"/>
            </a:solidFill>
          </a:ln>
        </p:spPr>
      </p:pic>
      <p:pic>
        <p:nvPicPr>
          <p:cNvPr id="6" name="Imagen 5"/>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6916150" y="1705418"/>
            <a:ext cx="2348166" cy="965139"/>
          </a:xfrm>
          <a:prstGeom prst="rect">
            <a:avLst/>
          </a:prstGeom>
          <a:ln>
            <a:solidFill>
              <a:srgbClr val="FF0000"/>
            </a:solidFill>
          </a:ln>
        </p:spPr>
      </p:pic>
      <p:pic>
        <p:nvPicPr>
          <p:cNvPr id="7" name="Imagen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79218" y="3635461"/>
            <a:ext cx="2660986" cy="1034716"/>
          </a:xfrm>
          <a:prstGeom prst="rect">
            <a:avLst/>
          </a:prstGeom>
          <a:ln>
            <a:solidFill>
              <a:srgbClr val="FF0000"/>
            </a:solidFill>
          </a:ln>
        </p:spPr>
      </p:pic>
      <p:pic>
        <p:nvPicPr>
          <p:cNvPr id="8" name="Imagen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40204" y="3609271"/>
            <a:ext cx="2127582" cy="1034716"/>
          </a:xfrm>
          <a:prstGeom prst="rect">
            <a:avLst/>
          </a:prstGeom>
          <a:ln>
            <a:solidFill>
              <a:srgbClr val="FF0000"/>
            </a:solidFill>
          </a:ln>
        </p:spPr>
      </p:pic>
      <p:pic>
        <p:nvPicPr>
          <p:cNvPr id="9" name="Imagen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7786" y="3609271"/>
            <a:ext cx="2348166" cy="1037327"/>
          </a:xfrm>
          <a:prstGeom prst="rect">
            <a:avLst/>
          </a:prstGeom>
          <a:ln>
            <a:solidFill>
              <a:srgbClr val="FF0000"/>
            </a:solidFill>
          </a:ln>
        </p:spPr>
      </p:pic>
      <p:pic>
        <p:nvPicPr>
          <p:cNvPr id="10" name="Imagen 9"/>
          <p:cNvPicPr>
            <a:picLocks noChangeAspect="1"/>
          </p:cNvPicPr>
          <p:nvPr/>
        </p:nvPicPr>
        <p:blipFill>
          <a:blip r:embed="rId11" cstate="print">
            <a:extLst>
              <a:ext uri="{BEBA8EAE-BF5A-486C-A8C5-ECC9F3942E4B}">
                <a14:imgProps xmlns:a14="http://schemas.microsoft.com/office/drawing/2010/main">
                  <a14:imgLayer r:embed="rId12">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119969" y="5499559"/>
            <a:ext cx="2660986" cy="850502"/>
          </a:xfrm>
          <a:prstGeom prst="rect">
            <a:avLst/>
          </a:prstGeom>
          <a:ln>
            <a:solidFill>
              <a:srgbClr val="FF0000"/>
            </a:solidFill>
          </a:ln>
        </p:spPr>
      </p:pic>
      <p:pic>
        <p:nvPicPr>
          <p:cNvPr id="11" name="Imagen 10"/>
          <p:cNvPicPr>
            <a:picLocks noChangeAspect="1"/>
          </p:cNvPicPr>
          <p:nvPr/>
        </p:nvPicPr>
        <p:blipFill>
          <a:blip r:embed="rId13" cstate="print">
            <a:extLst>
              <a:ext uri="{BEBA8EAE-BF5A-486C-A8C5-ECC9F3942E4B}">
                <a14:imgProps xmlns:a14="http://schemas.microsoft.com/office/drawing/2010/main">
                  <a14:imgLayer r:embed="rId1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788569" y="5499559"/>
            <a:ext cx="2127582" cy="853113"/>
          </a:xfrm>
          <a:prstGeom prst="rect">
            <a:avLst/>
          </a:prstGeom>
          <a:ln>
            <a:solidFill>
              <a:srgbClr val="FF0000"/>
            </a:solidFill>
          </a:ln>
        </p:spPr>
      </p:pic>
      <p:pic>
        <p:nvPicPr>
          <p:cNvPr id="12" name="Imagen 11"/>
          <p:cNvPicPr>
            <a:picLocks noChangeAspect="1"/>
          </p:cNvPicPr>
          <p:nvPr/>
        </p:nvPicPr>
        <p:blipFill>
          <a:blip r:embed="rId15" cstate="print">
            <a:extLst>
              <a:ext uri="{BEBA8EAE-BF5A-486C-A8C5-ECC9F3942E4B}">
                <a14:imgProps xmlns:a14="http://schemas.microsoft.com/office/drawing/2010/main">
                  <a14:imgLayer r:embed="rId16">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916150" y="5502171"/>
            <a:ext cx="2348166" cy="850502"/>
          </a:xfrm>
          <a:prstGeom prst="rect">
            <a:avLst/>
          </a:prstGeom>
          <a:ln>
            <a:solidFill>
              <a:srgbClr val="FF0000"/>
            </a:solidFill>
          </a:ln>
        </p:spPr>
      </p:pic>
    </p:spTree>
    <p:extLst>
      <p:ext uri="{BB962C8B-B14F-4D97-AF65-F5344CB8AC3E}">
        <p14:creationId xmlns:p14="http://schemas.microsoft.com/office/powerpoint/2010/main" val="387393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par>
                          <p:cTn id="28" fill="hold">
                            <p:stCondLst>
                              <p:cond delay="3000"/>
                            </p:stCondLst>
                            <p:childTnLst>
                              <p:par>
                                <p:cTn id="29" presetID="6" presetClass="entr" presetSubtype="16"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ircle(in)">
                                      <p:cBhvr>
                                        <p:cTn id="31" dur="2000"/>
                                        <p:tgtEl>
                                          <p:spTgt spid="12"/>
                                        </p:tgtEl>
                                      </p:cBhvr>
                                    </p:animEffect>
                                  </p:childTnLst>
                                </p:cTn>
                              </p:par>
                            </p:childTnLst>
                          </p:cTn>
                        </p:par>
                        <p:par>
                          <p:cTn id="32" fill="hold">
                            <p:stCondLst>
                              <p:cond delay="5000"/>
                            </p:stCondLst>
                            <p:childTnLst>
                              <p:par>
                                <p:cTn id="33" presetID="6" presetClass="entr" presetSubtype="16"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ircle(in)">
                                      <p:cBhvr>
                                        <p:cTn id="35" dur="2000"/>
                                        <p:tgtEl>
                                          <p:spTgt spid="11"/>
                                        </p:tgtEl>
                                      </p:cBhvr>
                                    </p:animEffect>
                                  </p:childTnLst>
                                </p:cTn>
                              </p:par>
                            </p:childTnLst>
                          </p:cTn>
                        </p:par>
                        <p:par>
                          <p:cTn id="36" fill="hold">
                            <p:stCondLst>
                              <p:cond delay="7000"/>
                            </p:stCondLst>
                            <p:childTnLst>
                              <p:par>
                                <p:cTn id="37" presetID="6" presetClass="entr" presetSubtype="16"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ircle(in)">
                                      <p:cBhvr>
                                        <p:cTn id="3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54243" y="276727"/>
            <a:ext cx="10396882" cy="806116"/>
          </a:xfrm>
        </p:spPr>
        <p:txBody>
          <a:bodyPr>
            <a:normAutofit fontScale="90000"/>
          </a:bodyPr>
          <a:lstStyle/>
          <a:p>
            <a:r>
              <a:rPr lang="es-CO" b="1" dirty="0"/>
              <a:t>Energía cinética y energía potencial</a:t>
            </a:r>
          </a:p>
        </p:txBody>
      </p:sp>
      <p:sp>
        <p:nvSpPr>
          <p:cNvPr id="3" name="Marcador de contenido 2"/>
          <p:cNvSpPr>
            <a:spLocks noGrp="1"/>
          </p:cNvSpPr>
          <p:nvPr>
            <p:ph sz="quarter" idx="13"/>
          </p:nvPr>
        </p:nvSpPr>
        <p:spPr>
          <a:xfrm>
            <a:off x="613610" y="1299412"/>
            <a:ext cx="10394707" cy="4620125"/>
          </a:xfrm>
        </p:spPr>
        <p:txBody>
          <a:bodyPr/>
          <a:lstStyle/>
          <a:p>
            <a:r>
              <a:rPr lang="es-CO" cap="none" dirty="0">
                <a:solidFill>
                  <a:schemeClr val="accent1"/>
                </a:solidFill>
              </a:rPr>
              <a:t>Energía Cinética: </a:t>
            </a:r>
            <a:r>
              <a:rPr lang="es-CO" cap="none" dirty="0"/>
              <a:t>La energía  cinética es la energía que tienen los cuerpos que están en movimiento , esta energía se caracteriza porque depende de la velocidad, la energía cinética aumenta con la velocidad.</a:t>
            </a:r>
          </a:p>
          <a:p>
            <a:endParaRPr lang="es-CO" cap="none" dirty="0"/>
          </a:p>
          <a:p>
            <a:pPr marL="0" indent="0">
              <a:buNone/>
            </a:pPr>
            <a:endParaRPr lang="es-CO" cap="none" dirty="0"/>
          </a:p>
          <a:p>
            <a:r>
              <a:rPr lang="es-CO" cap="none" dirty="0">
                <a:solidFill>
                  <a:schemeClr val="accent1"/>
                </a:solidFill>
              </a:rPr>
              <a:t>Energía Potencial: </a:t>
            </a:r>
            <a:r>
              <a:rPr lang="es-CO" cap="none" dirty="0"/>
              <a:t>La energía potencial es la capacidad de generar un trabajo como consecuencia de posición de un cuerpo. La energía potencial de un sistema físico es aquella que dicho sistema tiene almacenada.</a:t>
            </a:r>
          </a:p>
          <a:p>
            <a:pPr marL="0" indent="0">
              <a:buNone/>
            </a:pPr>
            <a:endParaRPr lang="es-CO" cap="none" dirty="0"/>
          </a:p>
          <a:p>
            <a:endParaRPr lang="es-CO" cap="none"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6133" y="4413873"/>
            <a:ext cx="1701861" cy="1144717"/>
          </a:xfrm>
          <a:prstGeom prst="rect">
            <a:avLst/>
          </a:prstGeom>
          <a:ln>
            <a:solidFill>
              <a:srgbClr val="FF0000"/>
            </a:solidFill>
          </a:ln>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994" y="4413873"/>
            <a:ext cx="1744450" cy="1144717"/>
          </a:xfrm>
          <a:prstGeom prst="rect">
            <a:avLst/>
          </a:prstGeom>
          <a:ln>
            <a:solidFill>
              <a:srgbClr val="FF0000"/>
            </a:solidFill>
          </a:ln>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2444" y="4413873"/>
            <a:ext cx="1492365" cy="1123229"/>
          </a:xfrm>
          <a:prstGeom prst="rect">
            <a:avLst/>
          </a:prstGeom>
          <a:ln>
            <a:solidFill>
              <a:srgbClr val="FF0000"/>
            </a:solidFill>
          </a:ln>
        </p:spPr>
      </p:pic>
      <p:pic>
        <p:nvPicPr>
          <p:cNvPr id="7" name="Imagen 6"/>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262185" y="2313602"/>
            <a:ext cx="3007895" cy="1295872"/>
          </a:xfrm>
          <a:prstGeom prst="rect">
            <a:avLst/>
          </a:prstGeom>
          <a:ln>
            <a:solidFill>
              <a:srgbClr val="FF0000"/>
            </a:solidFill>
          </a:ln>
        </p:spPr>
      </p:pic>
      <p:pic>
        <p:nvPicPr>
          <p:cNvPr id="8" name="Imagen 7"/>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7270079" y="2313602"/>
            <a:ext cx="3149267" cy="1295872"/>
          </a:xfrm>
          <a:prstGeom prst="rect">
            <a:avLst/>
          </a:prstGeom>
          <a:ln>
            <a:solidFill>
              <a:srgbClr val="FF0000"/>
            </a:solidFill>
          </a:ln>
        </p:spPr>
      </p:pic>
    </p:spTree>
    <p:extLst>
      <p:ext uri="{BB962C8B-B14F-4D97-AF65-F5344CB8AC3E}">
        <p14:creationId xmlns:p14="http://schemas.microsoft.com/office/powerpoint/2010/main" val="323074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3625" y="0"/>
            <a:ext cx="10396882" cy="1151965"/>
          </a:xfrm>
        </p:spPr>
        <p:txBody>
          <a:bodyPr/>
          <a:lstStyle/>
          <a:p>
            <a:r>
              <a:rPr lang="es-CO" b="1" dirty="0"/>
              <a:t>Trabajo</a:t>
            </a:r>
          </a:p>
        </p:txBody>
      </p:sp>
      <p:sp>
        <p:nvSpPr>
          <p:cNvPr id="3" name="Marcador de contenido 2"/>
          <p:cNvSpPr>
            <a:spLocks noGrp="1"/>
          </p:cNvSpPr>
          <p:nvPr>
            <p:ph sz="quarter" idx="13"/>
          </p:nvPr>
        </p:nvSpPr>
        <p:spPr>
          <a:xfrm>
            <a:off x="683625" y="1494864"/>
            <a:ext cx="7705995" cy="4197275"/>
          </a:xfrm>
        </p:spPr>
        <p:txBody>
          <a:bodyPr>
            <a:normAutofit/>
          </a:bodyPr>
          <a:lstStyle/>
          <a:p>
            <a:pPr marL="0" indent="0">
              <a:buNone/>
            </a:pPr>
            <a:r>
              <a:rPr lang="es-CO" cap="none" dirty="0"/>
              <a:t>El trabajo existe cuando una fuerza mueve un cuerpo en la dirección en que el cuerpo actúa, es decir, el trabajo es el producto de a fuerza y el desplazamiento . El trabajo es una magnitud escalar y se representa con la letra W. L a unidad que representa el trabajo es el Joule o Julio(J).</a:t>
            </a:r>
          </a:p>
          <a:p>
            <a:pPr marL="0" indent="0">
              <a:buNone/>
            </a:pPr>
            <a:endParaRPr lang="es-CO" cap="none" dirty="0"/>
          </a:p>
          <a:p>
            <a:pPr marL="0" indent="0">
              <a:buNone/>
            </a:pPr>
            <a:r>
              <a:rPr lang="es-CO" sz="2800" cap="none" dirty="0">
                <a:solidFill>
                  <a:schemeClr val="accent1"/>
                </a:solidFill>
              </a:rPr>
              <a:t>Ecuación de Trabajo</a:t>
            </a:r>
          </a:p>
          <a:p>
            <a:pPr marL="0" indent="0">
              <a:buNone/>
            </a:pPr>
            <a:r>
              <a:rPr lang="es-CO" cap="none" dirty="0"/>
              <a:t>El trabajo matemáticamente se expresa como: </a:t>
            </a:r>
            <a:r>
              <a:rPr lang="es-CO" cap="none" dirty="0">
                <a:solidFill>
                  <a:schemeClr val="accent1"/>
                </a:solidFill>
              </a:rPr>
              <a:t>w=F . d=F . d cos a</a:t>
            </a:r>
          </a:p>
          <a:p>
            <a:pPr marL="0" indent="0">
              <a:buNone/>
            </a:pPr>
            <a:r>
              <a:rPr lang="es-CO" cap="none" dirty="0"/>
              <a:t>Donde </a:t>
            </a:r>
            <a:r>
              <a:rPr lang="es-CO" cap="none" dirty="0">
                <a:solidFill>
                  <a:schemeClr val="accent1"/>
                </a:solidFill>
              </a:rPr>
              <a:t>F</a:t>
            </a:r>
            <a:r>
              <a:rPr lang="es-CO" cap="none" dirty="0"/>
              <a:t> es el modulo de la fuerza,</a:t>
            </a:r>
            <a:r>
              <a:rPr lang="es-CO" cap="none" dirty="0">
                <a:solidFill>
                  <a:schemeClr val="accent1"/>
                </a:solidFill>
              </a:rPr>
              <a:t> d </a:t>
            </a:r>
            <a:r>
              <a:rPr lang="es-CO" cap="none" dirty="0"/>
              <a:t>es el desplazamiento y </a:t>
            </a:r>
            <a:r>
              <a:rPr lang="es-CO" cap="none" dirty="0">
                <a:solidFill>
                  <a:schemeClr val="accent1"/>
                </a:solidFill>
              </a:rPr>
              <a:t>a</a:t>
            </a:r>
            <a:r>
              <a:rPr lang="es-CO" cap="none" dirty="0"/>
              <a:t> es el Angulo que forma entre si el vector fuerza y el vector desplazamiento.</a:t>
            </a:r>
          </a:p>
          <a:p>
            <a:pPr marL="0" indent="0">
              <a:buNone/>
            </a:pPr>
            <a:endParaRPr lang="es-CO" sz="2800" cap="none" dirty="0">
              <a:solidFill>
                <a:schemeClr val="accent1"/>
              </a:solidFill>
            </a:endParaRPr>
          </a:p>
        </p:txBody>
      </p:sp>
      <p:pic>
        <p:nvPicPr>
          <p:cNvPr id="4" name="Imagen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509425" y="1151965"/>
            <a:ext cx="2685793" cy="1864363"/>
          </a:xfrm>
          <a:prstGeom prst="rect">
            <a:avLst/>
          </a:prstGeom>
          <a:ln>
            <a:solidFill>
              <a:srgbClr val="FF0000"/>
            </a:solidFill>
          </a:ln>
        </p:spPr>
      </p:pic>
      <p:pic>
        <p:nvPicPr>
          <p:cNvPr id="5" name="Imagen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189798" y="3036127"/>
            <a:ext cx="3005420" cy="2264331"/>
          </a:xfrm>
          <a:prstGeom prst="rect">
            <a:avLst/>
          </a:prstGeom>
          <a:ln>
            <a:solidFill>
              <a:srgbClr val="FF0000"/>
            </a:solidFill>
          </a:ln>
        </p:spPr>
      </p:pic>
    </p:spTree>
    <p:extLst>
      <p:ext uri="{BB962C8B-B14F-4D97-AF65-F5344CB8AC3E}">
        <p14:creationId xmlns:p14="http://schemas.microsoft.com/office/powerpoint/2010/main" val="91638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0" y="388620"/>
            <a:ext cx="10396882" cy="1151965"/>
          </a:xfrm>
        </p:spPr>
        <p:txBody>
          <a:bodyPr/>
          <a:lstStyle/>
          <a:p>
            <a:r>
              <a:rPr lang="es-CO" b="1" dirty="0"/>
              <a:t>Relación entre energía y trabajo</a:t>
            </a:r>
          </a:p>
        </p:txBody>
      </p:sp>
      <p:sp>
        <p:nvSpPr>
          <p:cNvPr id="3" name="Marcador de contenido 2"/>
          <p:cNvSpPr>
            <a:spLocks noGrp="1"/>
          </p:cNvSpPr>
          <p:nvPr>
            <p:ph sz="quarter" idx="13"/>
          </p:nvPr>
        </p:nvSpPr>
        <p:spPr>
          <a:xfrm>
            <a:off x="670560" y="1558514"/>
            <a:ext cx="6103620" cy="3305735"/>
          </a:xfrm>
        </p:spPr>
        <p:txBody>
          <a:bodyPr/>
          <a:lstStyle/>
          <a:p>
            <a:pPr marL="0" indent="0">
              <a:buNone/>
            </a:pPr>
            <a:r>
              <a:rPr lang="es-CO" cap="none" dirty="0"/>
              <a:t>Existe una estrecha relación entre energía  y trabajo que se conoce como el principio de trabajo y energía, el cual dice; ‘E l cambio en la energía cinética de un objeto es igual al trabajo neto realizado por el objeto’.</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4180" y="2103120"/>
            <a:ext cx="3962400" cy="2569284"/>
          </a:xfrm>
          <a:prstGeom prst="rect">
            <a:avLst/>
          </a:prstGeom>
          <a:ln>
            <a:solidFill>
              <a:srgbClr val="FF0000"/>
            </a:solidFill>
          </a:ln>
        </p:spPr>
      </p:pic>
    </p:spTree>
    <p:extLst>
      <p:ext uri="{BB962C8B-B14F-4D97-AF65-F5344CB8AC3E}">
        <p14:creationId xmlns:p14="http://schemas.microsoft.com/office/powerpoint/2010/main" val="95642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434340"/>
            <a:ext cx="10396882" cy="1151965"/>
          </a:xfrm>
        </p:spPr>
        <p:txBody>
          <a:bodyPr/>
          <a:lstStyle/>
          <a:p>
            <a:r>
              <a:rPr lang="es-CO" b="1" dirty="0"/>
              <a:t>potencia</a:t>
            </a:r>
          </a:p>
        </p:txBody>
      </p:sp>
      <p:sp>
        <p:nvSpPr>
          <p:cNvPr id="3" name="Marcador de contenido 2"/>
          <p:cNvSpPr>
            <a:spLocks noGrp="1"/>
          </p:cNvSpPr>
          <p:nvPr>
            <p:ph sz="quarter" idx="13"/>
          </p:nvPr>
        </p:nvSpPr>
        <p:spPr>
          <a:xfrm>
            <a:off x="685801" y="1586306"/>
            <a:ext cx="5989319" cy="3788280"/>
          </a:xfrm>
        </p:spPr>
        <p:txBody>
          <a:bodyPr/>
          <a:lstStyle/>
          <a:p>
            <a:pPr marL="0" indent="0">
              <a:buNone/>
            </a:pPr>
            <a:r>
              <a:rPr lang="es-CO" cap="none" dirty="0"/>
              <a:t>La potencia es conocida como la cantidad de trabajo efectuado  por unidad de tiempo. Es decir,  es la que indica que tan rápido se realizo un trabajo.  Matemáticamente la potencia se expresa como p=E / t  donde P es la potencia, E es la energía total o el trabajo y t es el tiempo.</a:t>
            </a:r>
          </a:p>
        </p:txBody>
      </p:sp>
      <p:pic>
        <p:nvPicPr>
          <p:cNvPr id="4" name="Imagen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835140" y="1289125"/>
            <a:ext cx="4247542" cy="1993105"/>
          </a:xfrm>
          <a:prstGeom prst="rect">
            <a:avLst/>
          </a:prstGeom>
          <a:ln>
            <a:solidFill>
              <a:srgbClr val="FF0000"/>
            </a:solidFill>
          </a:ln>
        </p:spPr>
      </p:pic>
      <p:pic>
        <p:nvPicPr>
          <p:cNvPr id="5" name="Imagen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a:off x="6835140" y="3282231"/>
            <a:ext cx="4247544" cy="2092356"/>
          </a:xfrm>
          <a:prstGeom prst="rect">
            <a:avLst/>
          </a:prstGeom>
          <a:ln>
            <a:solidFill>
              <a:srgbClr val="FF0000"/>
            </a:solidFill>
          </a:ln>
        </p:spPr>
      </p:pic>
    </p:spTree>
    <p:extLst>
      <p:ext uri="{BB962C8B-B14F-4D97-AF65-F5344CB8AC3E}">
        <p14:creationId xmlns:p14="http://schemas.microsoft.com/office/powerpoint/2010/main" val="13364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1481" y="402515"/>
            <a:ext cx="10396882" cy="1151965"/>
          </a:xfrm>
        </p:spPr>
        <p:txBody>
          <a:bodyPr/>
          <a:lstStyle/>
          <a:p>
            <a:r>
              <a:rPr lang="es-CO" b="1" dirty="0"/>
              <a:t>Transformación de la energía</a:t>
            </a:r>
          </a:p>
        </p:txBody>
      </p:sp>
      <p:sp>
        <p:nvSpPr>
          <p:cNvPr id="3" name="Marcador de contenido 2"/>
          <p:cNvSpPr>
            <a:spLocks noGrp="1"/>
          </p:cNvSpPr>
          <p:nvPr>
            <p:ph sz="quarter" idx="13"/>
          </p:nvPr>
        </p:nvSpPr>
        <p:spPr>
          <a:xfrm>
            <a:off x="411481" y="1211580"/>
            <a:ext cx="6720839" cy="4503420"/>
          </a:xfrm>
        </p:spPr>
        <p:txBody>
          <a:bodyPr>
            <a:normAutofit fontScale="92500" lnSpcReduction="10000"/>
          </a:bodyPr>
          <a:lstStyle/>
          <a:p>
            <a:pPr marL="0" indent="0">
              <a:buNone/>
            </a:pPr>
            <a:r>
              <a:rPr lang="es-CO" cap="none" dirty="0"/>
              <a:t>La energía constantemente sufre de transformaciones y esto lo podemos ver reflejado en la alimentación, el transporte, los deportes, la industria, la construcción, etc.  Po ejemplo este cambio lo podemos presenciar cuando consumimos alimentos y estos se transforman en energía química, la cual por lo general usamos para movernos, respirar, etc. Básicamente hay demasiadas posibilidades para la transformación de un tipo de energía a otra. </a:t>
            </a:r>
            <a:r>
              <a:rPr lang="es-MX" cap="none" dirty="0"/>
              <a:t>El sector Transformativo de la Energía abarca todas aquellas actividades consistentes en la conversión de energía primaria en energía final, apta para su uso en los sectores consumidores finales. Dentro de estas actividades se incluyen los sectores de refino de petróleo, generación eléctrica y cogeneración.</a:t>
            </a:r>
            <a:endParaRPr lang="es-CO" cap="none" dirty="0"/>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132320" y="2001492"/>
            <a:ext cx="4085273" cy="2776248"/>
          </a:xfrm>
          <a:prstGeom prst="rect">
            <a:avLst/>
          </a:prstGeom>
          <a:ln>
            <a:solidFill>
              <a:srgbClr val="FF0000"/>
            </a:solidFill>
          </a:ln>
        </p:spPr>
      </p:pic>
    </p:spTree>
    <p:extLst>
      <p:ext uri="{BB962C8B-B14F-4D97-AF65-F5344CB8AC3E}">
        <p14:creationId xmlns:p14="http://schemas.microsoft.com/office/powerpoint/2010/main" val="167922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vento principal">
  <a:themeElements>
    <a:clrScheme name="Evento principal">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Evento principal">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vento principal">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TM04033927[[fn=Evento principal]]</Template>
  <TotalTime>2038</TotalTime>
  <Words>1506</Words>
  <Application>Microsoft Office PowerPoint</Application>
  <PresentationFormat>Panorámica</PresentationFormat>
  <Paragraphs>74</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Impact</vt:lpstr>
      <vt:lpstr>Wingdings</vt:lpstr>
      <vt:lpstr>Evento principal</vt:lpstr>
      <vt:lpstr>Trabajo, Energía y Potencia-Física </vt:lpstr>
      <vt:lpstr>Contenido</vt:lpstr>
      <vt:lpstr>Energía</vt:lpstr>
      <vt:lpstr>Tipos de energía</vt:lpstr>
      <vt:lpstr>Energía cinética y energía potencial</vt:lpstr>
      <vt:lpstr>Trabajo</vt:lpstr>
      <vt:lpstr>Relación entre energía y trabajo</vt:lpstr>
      <vt:lpstr>potencia</vt:lpstr>
      <vt:lpstr>Transformación de la energía</vt:lpstr>
      <vt:lpstr>Trabajo en clase</vt:lpstr>
      <vt:lpstr>PRIMERA PREGUNTA</vt:lpstr>
      <vt:lpstr>Presentación de PowerPoint</vt:lpstr>
      <vt:lpstr>Presentación de PowerPoint</vt:lpstr>
      <vt:lpstr>Segunda Pregunta</vt:lpstr>
      <vt:lpstr>Tercera pregunta</vt:lpstr>
      <vt:lpstr>Enunciados.</vt:lpstr>
      <vt:lpstr>Presentación de PowerPoint</vt:lpstr>
      <vt:lpstr>Presentación de PowerPoint</vt:lpstr>
      <vt:lpstr>Presentación de PowerPoint</vt:lpstr>
      <vt:lpstr>Presentación de PowerPoint</vt:lpstr>
      <vt:lpstr>!GRACIAS¡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Energía y Potencia-Física</dc:title>
  <dc:creator>Adriana Marcela Palmar Martinez</dc:creator>
  <cp:lastModifiedBy>Adriana Marcela Palmar Martinez</cp:lastModifiedBy>
  <cp:revision>37</cp:revision>
  <dcterms:created xsi:type="dcterms:W3CDTF">2022-12-01T17:41:27Z</dcterms:created>
  <dcterms:modified xsi:type="dcterms:W3CDTF">2022-12-05T06:43:31Z</dcterms:modified>
</cp:coreProperties>
</file>